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9" r:id="rId14"/>
    <p:sldId id="268" r:id="rId15"/>
    <p:sldId id="270" r:id="rId16"/>
    <p:sldId id="272" r:id="rId17"/>
    <p:sldId id="273" r:id="rId18"/>
    <p:sldId id="274" r:id="rId19"/>
  </p:sldIdLst>
  <p:sldSz cx="12192000" cy="6858000"/>
  <p:notesSz cx="6797675" cy="9926638"/>
  <p:embeddedFontLst>
    <p:embeddedFont>
      <p:font typeface="Wingdings 2" panose="05020102010507070707" pitchFamily="18" charset="2"/>
      <p:regular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ill Sans MT" panose="020B05020201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in JALILZADEH" initials="AJ" lastIdx="1" clrIdx="0">
    <p:extLst>
      <p:ext uri="{19B8F6BF-5375-455C-9EA6-DF929625EA0E}">
        <p15:presenceInfo xmlns:p15="http://schemas.microsoft.com/office/powerpoint/2012/main" userId="S-1-5-21-371399076-3047136788-812747186-741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66"/>
    <a:srgbClr val="000000"/>
    <a:srgbClr val="FF6699"/>
    <a:srgbClr val="D4DFF4"/>
    <a:srgbClr val="ADC1E9"/>
    <a:srgbClr val="CCCCFF"/>
    <a:srgbClr val="6666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7D292-7978-4EDE-A372-A6ACDFED984F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3C959-8373-4828-90E6-69ECDFC4F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3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4AAF9-6045-4E1D-A565-B61C5A85F658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087C-7BE0-474D-9BAC-8AE365DC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9087C-7BE0-474D-9BAC-8AE365DC0E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7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PA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1F9E6-7736-4C24-B166-48BCB8E56233}" type="datetime5">
              <a:rPr lang="en-GB"/>
              <a:pPr>
                <a:defRPr/>
              </a:pPr>
              <a:t>3-Mar-22</a:t>
            </a:fld>
            <a:endParaRPr lang="en-GB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5787" y="6524774"/>
            <a:ext cx="2015827" cy="3332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M. Dhyani</a:t>
            </a:r>
          </a:p>
        </p:txBody>
      </p:sp>
    </p:spTree>
    <p:extLst>
      <p:ext uri="{BB962C8B-B14F-4D97-AF65-F5344CB8AC3E}">
        <p14:creationId xmlns:p14="http://schemas.microsoft.com/office/powerpoint/2010/main" val="428920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392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8A273-C458-49F5-A889-40022F24036D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A Shaikh</a:t>
            </a:r>
          </a:p>
        </p:txBody>
      </p:sp>
    </p:spTree>
    <p:extLst>
      <p:ext uri="{BB962C8B-B14F-4D97-AF65-F5344CB8AC3E}">
        <p14:creationId xmlns:p14="http://schemas.microsoft.com/office/powerpoint/2010/main" val="94663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2D304-B407-4679-9C8C-30C16D7C12EC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73168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78C1-2863-4F21-8F11-A8D62ECB25BF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8146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0E60-1E96-48DC-99DD-0625D7F9D0C0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63815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37C1A-7555-4ACA-B899-A799132E74C1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52866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60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60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26683-DFA5-4F43-A313-28793EFDF752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04784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94F6D-F7CD-4918-ADD2-45FF9E085E20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209456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446BF-E896-47AB-A277-48E611BC3F5A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2330585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EBBF5-24B9-442D-ABBB-76A30443C51C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4201116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C6AE0-2F2D-4356-B12F-6E5ACA3DE392}" type="datetime5">
              <a:rPr lang="en-GB"/>
              <a:pPr>
                <a:defRPr/>
              </a:pPr>
              <a:t>3-Mar-22</a:t>
            </a:fld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216166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31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334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24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Line 12"/>
          <p:cNvSpPr>
            <a:spLocks noChangeShapeType="1"/>
          </p:cNvSpPr>
          <p:nvPr/>
        </p:nvSpPr>
        <p:spPr bwMode="auto">
          <a:xfrm>
            <a:off x="-46566" y="6597650"/>
            <a:ext cx="12238567" cy="0"/>
          </a:xfrm>
          <a:prstGeom prst="line">
            <a:avLst/>
          </a:prstGeom>
          <a:noFill/>
          <a:ln w="19050">
            <a:solidFill>
              <a:srgbClr val="CFAFE7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GB" sz="1800"/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1518901" y="6565901"/>
            <a:ext cx="673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DD217F6-6C63-46F9-AD02-6A4762391631}" type="slidenum">
              <a:rPr lang="en-GB" sz="1200" b="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GB" sz="1200" b="0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DD02D85-DED2-40EA-BDB8-62543432782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" y="116632"/>
            <a:ext cx="2973625" cy="73478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23306" y="332657"/>
            <a:ext cx="8832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800" dirty="0">
                <a:latin typeface="Helvetica"/>
                <a:ea typeface="Helvetica"/>
                <a:cs typeface="Helvetica"/>
                <a:sym typeface="Helvetica"/>
              </a:rPr>
              <a:t>Introduction to Algorithms  </a:t>
            </a:r>
            <a:r>
              <a:rPr lang="en-GB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CELEN0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86</a:t>
            </a:r>
            <a:endParaRPr lang="en-US" sz="1800" dirty="0">
              <a:solidFill>
                <a:srgbClr val="002452"/>
              </a:solidFill>
            </a:endParaRPr>
          </a:p>
          <a:p>
            <a:pPr lvl="0" algn="l">
              <a:defRPr sz="1800"/>
            </a:pPr>
            <a:endParaRPr lang="en-US" sz="18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244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567548"/>
            <a:ext cx="10993549" cy="1476102"/>
          </a:xfrm>
        </p:spPr>
        <p:txBody>
          <a:bodyPr>
            <a:normAutofit/>
          </a:bodyPr>
          <a:lstStyle/>
          <a:p>
            <a:r>
              <a:rPr lang="en-NZ" dirty="0" smtClean="0"/>
              <a:t> 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682" y="1136467"/>
            <a:ext cx="10993546" cy="1204716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NZ" dirty="0"/>
              <a:t> </a:t>
            </a:r>
            <a:r>
              <a:rPr lang="en-NZ" dirty="0" smtClean="0"/>
              <a:t>                                                               - </a:t>
            </a:r>
            <a:r>
              <a:rPr lang="en-NZ" sz="6500" dirty="0"/>
              <a:t> </a:t>
            </a:r>
            <a:r>
              <a:rPr lang="en-NZ" sz="6500" dirty="0" smtClean="0"/>
              <a:t>-</a:t>
            </a:r>
            <a:r>
              <a:rPr lang="en-NZ" dirty="0" smtClean="0"/>
              <a:t> </a:t>
            </a:r>
            <a:r>
              <a:rPr lang="en-NZ" sz="5400" dirty="0" smtClean="0"/>
              <a:t>introduction</a:t>
            </a:r>
            <a:endParaRPr lang="en-US" sz="5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06" y="743433"/>
            <a:ext cx="2342334" cy="23423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3591" y="3605341"/>
            <a:ext cx="10578843" cy="197249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z="9600" dirty="0" smtClean="0">
                <a:solidFill>
                  <a:srgbClr val="FF0000"/>
                </a:solidFill>
              </a:rPr>
              <a:t>Lecture 3  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587822"/>
            <a:ext cx="3344090" cy="247181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581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Page set-up (sectioning)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8650" y="1995038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\section{title}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75" y="2923310"/>
            <a:ext cx="5176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\subsection{title}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045" y="3810006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6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subsubsection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{title}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39" y="2216718"/>
            <a:ext cx="3838042" cy="44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Page </a:t>
            </a:r>
            <a:r>
              <a:rPr lang="en-NZ" dirty="0" smtClean="0"/>
              <a:t>style</a:t>
            </a:r>
            <a:r>
              <a:rPr lang="en-NZ" dirty="0" smtClean="0"/>
              <a:t> </a:t>
            </a:r>
            <a:r>
              <a:rPr lang="en-NZ" dirty="0" smtClean="0"/>
              <a:t>(headers/page numbering)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8650" y="1995038"/>
            <a:ext cx="489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6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pagestyle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1818" y="2022759"/>
            <a:ext cx="579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>
                <a:solidFill>
                  <a:srgbClr val="FF0000"/>
                </a:solidFill>
              </a:rPr>
              <a:t>No headers; no page numbers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920" y="2964859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6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pagestyle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headings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711" y="2909460"/>
            <a:ext cx="5277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>
                <a:solidFill>
                  <a:srgbClr val="FF0000"/>
                </a:solidFill>
              </a:rPr>
              <a:t>Headers and page numbers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0" y="4073234"/>
            <a:ext cx="489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6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pagestyle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fancy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3706" y="3990121"/>
            <a:ext cx="293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>
                <a:solidFill>
                  <a:srgbClr val="FF0000"/>
                </a:solidFill>
              </a:rPr>
              <a:t>Fancy Headers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8037" y="4973810"/>
            <a:ext cx="10112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 smtClean="0">
                <a:solidFill>
                  <a:srgbClr val="7030A0"/>
                </a:solidFill>
              </a:rPr>
              <a:t>For fancy headers we need to use a special package in the preamble!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460" y="5527967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6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usepackage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36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fancyhdr</a:t>
            </a:r>
            <a:r>
              <a:rPr lang="en-NZ" sz="36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36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1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Page set-up (paragraphs)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8650" y="1995038"/>
            <a:ext cx="5984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8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setlength</a:t>
            </a:r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{\</a:t>
            </a:r>
            <a:r>
              <a:rPr lang="en-NZ" sz="28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parindent</a:t>
            </a:r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0cm</a:t>
            </a:r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597" y="2618509"/>
            <a:ext cx="9409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>
                <a:solidFill>
                  <a:srgbClr val="FF0000"/>
                </a:solidFill>
              </a:rPr>
              <a:t>Sets an </a:t>
            </a:r>
            <a:r>
              <a:rPr lang="en-NZ" sz="3600" i="1" dirty="0" smtClean="0">
                <a:solidFill>
                  <a:srgbClr val="FF0000"/>
                </a:solidFill>
              </a:rPr>
              <a:t>indentation</a:t>
            </a:r>
            <a:r>
              <a:rPr lang="en-NZ" sz="3600" dirty="0" smtClean="0">
                <a:solidFill>
                  <a:srgbClr val="FF0000"/>
                </a:solidFill>
              </a:rPr>
              <a:t> at the start of each paragraph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920" y="3685295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8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setlength</a:t>
            </a:r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{\</a:t>
            </a:r>
            <a:r>
              <a:rPr lang="en-NZ" sz="28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parskip</a:t>
            </a:r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9pt</a:t>
            </a:r>
            <a:r>
              <a:rPr lang="en-NZ" sz="28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8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592" y="4530438"/>
            <a:ext cx="829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>
                <a:solidFill>
                  <a:srgbClr val="FF0000"/>
                </a:solidFill>
              </a:rPr>
              <a:t>Sets a </a:t>
            </a:r>
            <a:r>
              <a:rPr lang="en-NZ" sz="3600" i="1" dirty="0" smtClean="0">
                <a:solidFill>
                  <a:srgbClr val="FF0000"/>
                </a:solidFill>
              </a:rPr>
              <a:t>vertical distance </a:t>
            </a:r>
            <a:r>
              <a:rPr lang="en-NZ" sz="3600" dirty="0" smtClean="0">
                <a:solidFill>
                  <a:srgbClr val="FF0000"/>
                </a:solidFill>
              </a:rPr>
              <a:t>between paragraphs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Font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74238"/>
            <a:ext cx="10890371" cy="45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Font effects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45" y="2341418"/>
            <a:ext cx="10581858" cy="41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Mathematics:  type-setting/equations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071" y="1972490"/>
            <a:ext cx="643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Mathematical expressions can appear in two ways: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26715" y="2477591"/>
            <a:ext cx="442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i="1" dirty="0" smtClean="0">
                <a:solidFill>
                  <a:srgbClr val="0000FF"/>
                </a:solidFill>
              </a:rPr>
              <a:t>Inline: </a:t>
            </a:r>
            <a:r>
              <a:rPr lang="en-NZ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within the text environment</a:t>
            </a:r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1" y="3187596"/>
            <a:ext cx="10424376" cy="639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6534" y="4009493"/>
            <a:ext cx="10695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equation of a straight line is given by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mx+b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where the slope is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863" y="4759240"/>
            <a:ext cx="600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i="1" dirty="0" smtClean="0">
                <a:solidFill>
                  <a:srgbClr val="0000FF"/>
                </a:solidFill>
              </a:rPr>
              <a:t>Syntax: </a:t>
            </a:r>
            <a:r>
              <a:rPr lang="en-NZ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insert inline expression between </a:t>
            </a:r>
            <a:r>
              <a:rPr lang="en-NZ" sz="2400" dirty="0" smtClean="0">
                <a:solidFill>
                  <a:srgbClr val="FF0000"/>
                </a:solidFill>
              </a:rPr>
              <a:t>$ … $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507" y="5408032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4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usepackage</a:t>
            </a:r>
            <a:r>
              <a:rPr lang="en-NZ" sz="24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24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amsmath,amssymb</a:t>
            </a:r>
            <a:r>
              <a:rPr lang="en-NZ" sz="24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Mathematics:  type-setting/equations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071" y="1972490"/>
            <a:ext cx="643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Mathematical expressions can appear in two ways: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26715" y="2477591"/>
            <a:ext cx="626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i="1" dirty="0" smtClean="0">
                <a:solidFill>
                  <a:srgbClr val="0000FF"/>
                </a:solidFill>
              </a:rPr>
              <a:t>Display Style: </a:t>
            </a:r>
            <a:r>
              <a:rPr lang="en-NZ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 a new line with equation number</a:t>
            </a:r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2" y="3084663"/>
            <a:ext cx="11279070" cy="17224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7572" y="4736015"/>
            <a:ext cx="102781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equation of a straight line is given by 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\begin{equation}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mx+b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\end{equation}</a:t>
            </a:r>
          </a:p>
        </p:txBody>
      </p:sp>
    </p:spTree>
    <p:extLst>
      <p:ext uri="{BB962C8B-B14F-4D97-AF65-F5344CB8AC3E}">
        <p14:creationId xmlns:p14="http://schemas.microsoft.com/office/powerpoint/2010/main" val="2301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Mathematics:  type-setting/equations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15" y="1824441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i="1" dirty="0" smtClean="0">
                <a:solidFill>
                  <a:srgbClr val="0000FF"/>
                </a:solidFill>
              </a:rPr>
              <a:t>Equation Array: </a:t>
            </a:r>
            <a:r>
              <a:rPr lang="en-NZ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multi-line expressions</a:t>
            </a:r>
            <a:endParaRPr lang="en-US" sz="24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2323819"/>
            <a:ext cx="9980023" cy="22609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9559" y="469415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Multi-line equations are like: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eqnarray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3x+7y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-10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x-2y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x^3-y^2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eqnarray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37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Latex?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Pronounced </a:t>
            </a:r>
            <a:r>
              <a:rPr lang="en-US" sz="2200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200" i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ā-tek</a:t>
            </a:r>
            <a:endParaRPr lang="en-US" sz="2200" i="1" dirty="0" smtClean="0">
              <a:solidFill>
                <a:srgbClr val="C00000"/>
              </a:solidFill>
            </a:endParaRPr>
          </a:p>
          <a:p>
            <a:r>
              <a:rPr lang="en-US" sz="2200" dirty="0" smtClean="0"/>
              <a:t>Based on </a:t>
            </a:r>
            <a:r>
              <a:rPr lang="en-US" sz="2200" dirty="0" err="1" smtClean="0">
                <a:solidFill>
                  <a:schemeClr val="accent2"/>
                </a:solidFill>
              </a:rPr>
              <a:t>TeX</a:t>
            </a:r>
            <a:r>
              <a:rPr lang="en-US" sz="2200" dirty="0" smtClean="0"/>
              <a:t> – a (low level) programming language</a:t>
            </a:r>
          </a:p>
          <a:p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LaTeX</a:t>
            </a:r>
            <a:r>
              <a:rPr lang="en-US" sz="2200" dirty="0" smtClean="0"/>
              <a:t> is a file composed of  </a:t>
            </a:r>
            <a:r>
              <a:rPr lang="en-US" sz="2200" dirty="0" err="1" smtClean="0">
                <a:solidFill>
                  <a:schemeClr val="accent2"/>
                </a:solidFill>
              </a:rPr>
              <a:t>TeX</a:t>
            </a:r>
            <a:r>
              <a:rPr lang="en-US" sz="2200" dirty="0" smtClean="0"/>
              <a:t> macros and commands that are compiled to produce the final document.</a:t>
            </a:r>
          </a:p>
          <a:p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LaTeX</a:t>
            </a:r>
            <a:r>
              <a:rPr lang="en-US" sz="2200" dirty="0" smtClean="0"/>
              <a:t> is widely used by mathematicians and scientists as it is relatively easy to produce professional standard documents with large quantities of equations/tables/figures/references. </a:t>
            </a:r>
          </a:p>
          <a:p>
            <a:r>
              <a:rPr lang="en-NZ" sz="2200" i="1" dirty="0" err="1" smtClean="0">
                <a:solidFill>
                  <a:schemeClr val="accent5">
                    <a:lumMod val="75000"/>
                  </a:schemeClr>
                </a:solidFill>
              </a:rPr>
              <a:t>LaTeX</a:t>
            </a:r>
            <a:r>
              <a:rPr lang="en-NZ" sz="2200" i="1" dirty="0" smtClean="0"/>
              <a:t> is NOT a word processor! e.g. MS Word</a:t>
            </a:r>
            <a:endParaRPr lang="en-US" sz="2200" i="1" dirty="0" smtClean="0"/>
          </a:p>
          <a:p>
            <a:endParaRPr lang="en-US" i="1" dirty="0" smtClean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26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learn latex?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>
                <a:solidFill>
                  <a:schemeClr val="accent5">
                    <a:lumMod val="75000"/>
                  </a:schemeClr>
                </a:solidFill>
              </a:rPr>
              <a:t>LaTeX</a:t>
            </a:r>
            <a:r>
              <a:rPr lang="en-US" sz="2200" dirty="0" smtClean="0"/>
              <a:t> can take some time to learn to use. However, when you are comfortable with it, it is a quick and easy way to type up technical and mathematical documents. </a:t>
            </a:r>
          </a:p>
          <a:p>
            <a:r>
              <a:rPr lang="en-US" sz="2200" dirty="0" smtClean="0"/>
              <a:t>It is particularly good at typesetting equations!</a:t>
            </a:r>
          </a:p>
          <a:p>
            <a:r>
              <a:rPr lang="en-US" sz="2200" dirty="0" smtClean="0"/>
              <a:t>Referencing and compiling bibliographies is simpler than in a word processor. </a:t>
            </a:r>
          </a:p>
          <a:p>
            <a:r>
              <a:rPr lang="en-US" sz="2200" dirty="0" smtClean="0"/>
              <a:t>The software is free to access and use.</a:t>
            </a:r>
          </a:p>
          <a:p>
            <a:endParaRPr lang="en-US" sz="2200" dirty="0"/>
          </a:p>
          <a:p>
            <a:r>
              <a:rPr lang="en-US" sz="2200" dirty="0" smtClean="0"/>
              <a:t>Downside: No spell check!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3835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Latex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01671"/>
            <a:ext cx="11029615" cy="44031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NZ" sz="2200" dirty="0" err="1" smtClean="0">
                <a:solidFill>
                  <a:schemeClr val="accent5">
                    <a:lumMod val="75000"/>
                  </a:schemeClr>
                </a:solidFill>
              </a:rPr>
              <a:t>LaTeX</a:t>
            </a:r>
            <a:r>
              <a:rPr lang="en-NZ" sz="2200" dirty="0" smtClean="0"/>
              <a:t> documents are produced using a compiler. </a:t>
            </a:r>
            <a:r>
              <a:rPr lang="en-NZ" sz="2200" dirty="0" err="1" smtClean="0">
                <a:solidFill>
                  <a:schemeClr val="accent2"/>
                </a:solidFill>
              </a:rPr>
              <a:t>MiKTeX</a:t>
            </a:r>
            <a:r>
              <a:rPr lang="en-NZ" sz="2200" dirty="0" smtClean="0"/>
              <a:t> is one such compiler. </a:t>
            </a:r>
          </a:p>
          <a:p>
            <a:pPr>
              <a:lnSpc>
                <a:spcPct val="200000"/>
              </a:lnSpc>
            </a:pPr>
            <a:r>
              <a:rPr lang="en-NZ" sz="2200" dirty="0" smtClean="0"/>
              <a:t>The text editor environment is where the users will type their work. Text editors are </a:t>
            </a:r>
            <a:r>
              <a:rPr lang="en-NZ" sz="2200" dirty="0" smtClean="0"/>
              <a:t>linked to </a:t>
            </a:r>
            <a:r>
              <a:rPr lang="en-NZ" sz="2200" dirty="0" smtClean="0"/>
              <a:t>a compiler, </a:t>
            </a:r>
            <a:r>
              <a:rPr lang="en-NZ" sz="2200" dirty="0"/>
              <a:t>a</a:t>
            </a:r>
            <a:r>
              <a:rPr lang="en-NZ" sz="2200" dirty="0" smtClean="0"/>
              <a:t>fter which the desired document will be produced; often in </a:t>
            </a:r>
            <a:r>
              <a:rPr lang="en-NZ" sz="2200" dirty="0" smtClean="0">
                <a:solidFill>
                  <a:srgbClr val="FF0000"/>
                </a:solidFill>
              </a:rPr>
              <a:t>PDF</a:t>
            </a:r>
            <a:r>
              <a:rPr lang="en-NZ" sz="2200" dirty="0" smtClean="0"/>
              <a:t> format. </a:t>
            </a:r>
          </a:p>
          <a:p>
            <a:pPr>
              <a:lnSpc>
                <a:spcPct val="200000"/>
              </a:lnSpc>
            </a:pPr>
            <a:r>
              <a:rPr lang="en-NZ" sz="2200" dirty="0" smtClean="0"/>
              <a:t>We will use </a:t>
            </a:r>
            <a:r>
              <a:rPr lang="en-NZ" sz="2200" dirty="0" err="1" smtClean="0">
                <a:solidFill>
                  <a:schemeClr val="accent2"/>
                </a:solidFill>
              </a:rPr>
              <a:t>TeXworks</a:t>
            </a:r>
            <a:r>
              <a:rPr lang="en-NZ" sz="2200" dirty="0" smtClean="0"/>
              <a:t> as our text editor that is automatically linked with </a:t>
            </a:r>
            <a:r>
              <a:rPr lang="en-NZ" sz="2200" dirty="0" err="1" smtClean="0">
                <a:solidFill>
                  <a:schemeClr val="accent2"/>
                </a:solidFill>
              </a:rPr>
              <a:t>MiKTeX</a:t>
            </a:r>
            <a:r>
              <a:rPr lang="en-NZ" sz="2200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en-NZ" sz="2200" dirty="0" err="1" smtClean="0">
                <a:solidFill>
                  <a:schemeClr val="accent2"/>
                </a:solidFill>
              </a:rPr>
              <a:t>TeXworks</a:t>
            </a:r>
            <a:r>
              <a:rPr lang="en-NZ" sz="2200" dirty="0" smtClean="0"/>
              <a:t> files must be saved prior to compiling. The extension is </a:t>
            </a:r>
            <a:r>
              <a:rPr lang="en-NZ" sz="2200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NZ" sz="2200" dirty="0" err="1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endParaRPr lang="en-US" sz="2200" dirty="0">
              <a:solidFill>
                <a:srgbClr val="FF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Editor environment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3" y="1828799"/>
            <a:ext cx="11166676" cy="50292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754880" y="2586446"/>
            <a:ext cx="0" cy="1227908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95006" y="3944983"/>
            <a:ext cx="2508068" cy="0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28753" y="2689961"/>
            <a:ext cx="461665" cy="9581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NZ" dirty="0" smtClean="0">
                <a:solidFill>
                  <a:srgbClr val="0000FF"/>
                </a:solidFill>
              </a:rPr>
              <a:t>preamble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1192" y="2390504"/>
            <a:ext cx="4134498" cy="404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34594" y="3944983"/>
            <a:ext cx="0" cy="2725787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47406" y="6670770"/>
            <a:ext cx="2508068" cy="0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56365" y="5234970"/>
            <a:ext cx="461665" cy="10605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NZ" dirty="0" smtClean="0"/>
              <a:t> </a:t>
            </a:r>
            <a:r>
              <a:rPr lang="en-NZ" dirty="0" smtClean="0">
                <a:solidFill>
                  <a:srgbClr val="0000FF"/>
                </a:solidFill>
              </a:rPr>
              <a:t>body/text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8277" y="3731628"/>
            <a:ext cx="1826729" cy="404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7795" y="6431289"/>
            <a:ext cx="1826729" cy="404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28789" y="2107478"/>
            <a:ext cx="603177" cy="4049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214846" y="2107478"/>
            <a:ext cx="2664823" cy="1785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40477" y="191153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rgbClr val="0000FF"/>
                </a:solidFill>
              </a:rPr>
              <a:t>Compiler button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3" grpId="0"/>
      <p:bldP spid="24" grpId="0" animBg="1"/>
      <p:bldP spid="25" grpId="0" animBg="1"/>
      <p:bldP spid="26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14733"/>
            <a:ext cx="11029615" cy="367830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NZ" sz="2200" dirty="0" smtClean="0"/>
              <a:t>Every command begins with </a:t>
            </a:r>
            <a:r>
              <a:rPr lang="en-NZ" sz="2200" dirty="0" smtClean="0">
                <a:solidFill>
                  <a:srgbClr val="0000FF"/>
                </a:solidFill>
              </a:rPr>
              <a:t>backslash sign: </a:t>
            </a:r>
            <a:r>
              <a:rPr lang="en-NZ" sz="2800" dirty="0" smtClean="0">
                <a:solidFill>
                  <a:srgbClr val="0000FF"/>
                </a:solidFill>
              </a:rPr>
              <a:t>\</a:t>
            </a:r>
            <a:endParaRPr lang="en-NZ" sz="2800" dirty="0" smtClean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</a:pPr>
            <a:r>
              <a:rPr lang="en-NZ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Format: </a:t>
            </a:r>
            <a:r>
              <a:rPr lang="en-NZ" sz="2200" dirty="0" smtClean="0">
                <a:solidFill>
                  <a:schemeClr val="accent1"/>
                </a:solidFill>
              </a:rPr>
              <a:t>\</a:t>
            </a:r>
            <a:r>
              <a:rPr lang="en-NZ" sz="2200" dirty="0" err="1" smtClean="0">
                <a:solidFill>
                  <a:schemeClr val="accent1"/>
                </a:solidFill>
              </a:rPr>
              <a:t>command_name</a:t>
            </a:r>
            <a:r>
              <a:rPr lang="en-NZ" sz="2200" dirty="0" smtClean="0">
                <a:solidFill>
                  <a:schemeClr val="accent1"/>
                </a:solidFill>
              </a:rPr>
              <a:t>[optional instructions]{essential instructions}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NZ" sz="22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2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documentclass</a:t>
            </a:r>
            <a:r>
              <a:rPr lang="en-NZ" sz="22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[a4paper,10pt]{article}</a:t>
            </a:r>
          </a:p>
          <a:p>
            <a:pPr>
              <a:lnSpc>
                <a:spcPct val="200000"/>
              </a:lnSpc>
            </a:pPr>
            <a:r>
              <a:rPr lang="en-NZ" sz="2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To add comments use </a:t>
            </a:r>
            <a:r>
              <a:rPr lang="en-NZ" sz="2200" dirty="0" smtClean="0">
                <a:solidFill>
                  <a:srgbClr val="0000FF"/>
                </a:solidFill>
                <a:cs typeface="Courier New" panose="02070309020205020404" pitchFamily="49" charset="0"/>
              </a:rPr>
              <a:t>% sign</a:t>
            </a:r>
            <a:endParaRPr lang="en-NZ" sz="2200" dirty="0">
              <a:solidFill>
                <a:srgbClr val="0000FF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Commenting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3" y="1828799"/>
            <a:ext cx="11166676" cy="502920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611189" y="4232366"/>
            <a:ext cx="1933302" cy="13063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35931" y="40233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Page set-up (margins)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596" y="2008904"/>
            <a:ext cx="1552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 smtClean="0"/>
              <a:t>Margins: 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008913" y="2022754"/>
            <a:ext cx="5157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 smtClean="0">
                <a:solidFill>
                  <a:srgbClr val="00B0F0"/>
                </a:solidFill>
              </a:rPr>
              <a:t>The white space on either side of </a:t>
            </a:r>
          </a:p>
          <a:p>
            <a:r>
              <a:rPr lang="en-NZ" sz="2800" dirty="0" smtClean="0">
                <a:solidFill>
                  <a:srgbClr val="00B0F0"/>
                </a:solidFill>
              </a:rPr>
              <a:t>each page and top and bottom. 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709" y="403786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400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usepackage</a:t>
            </a:r>
            <a:r>
              <a:rPr lang="en-NZ" sz="2400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[margin=2cm]{geometry}</a:t>
            </a:r>
            <a:endParaRPr lang="en-US" sz="24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sharelatex.psi.ch/learn-scripts/images/f/fc/Layout-dimens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188" y="716011"/>
            <a:ext cx="4190976" cy="610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1709" y="3542735"/>
            <a:ext cx="270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dirty="0" smtClean="0">
                <a:solidFill>
                  <a:srgbClr val="00B0F0"/>
                </a:solidFill>
              </a:rPr>
              <a:t>In preamble type:</a:t>
            </a:r>
            <a:endParaRPr lang="en-NZ" sz="28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1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Title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5634" y="2521515"/>
            <a:ext cx="931857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\title{whatever your title is}</a:t>
            </a:r>
          </a:p>
          <a:p>
            <a:r>
              <a:rPr lang="en-NZ" sz="32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\author{your name}</a:t>
            </a:r>
          </a:p>
          <a:p>
            <a:r>
              <a:rPr lang="en-NZ" sz="32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\date{\today} </a:t>
            </a:r>
            <a:r>
              <a:rPr lang="en-NZ" sz="3200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\date{} shows no date</a:t>
            </a:r>
          </a:p>
          <a:p>
            <a:endParaRPr lang="en-NZ" sz="32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3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\begin{document}</a:t>
            </a:r>
          </a:p>
          <a:p>
            <a:r>
              <a:rPr lang="en-NZ" sz="32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2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maketitle</a:t>
            </a:r>
            <a:endParaRPr lang="en-NZ" sz="3200" dirty="0" smtClean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NZ" sz="32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3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\end{document</a:t>
            </a:r>
            <a:r>
              <a:rPr lang="en-NZ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32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034" y="1925775"/>
            <a:ext cx="2239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>
                <a:latin typeface="+mj-lt"/>
                <a:cs typeface="Courier New" panose="02070309020205020404" pitchFamily="49" charset="0"/>
              </a:rPr>
              <a:t>In Preamble:</a:t>
            </a:r>
          </a:p>
        </p:txBody>
      </p:sp>
    </p:spTree>
    <p:extLst>
      <p:ext uri="{BB962C8B-B14F-4D97-AF65-F5344CB8AC3E}">
        <p14:creationId xmlns:p14="http://schemas.microsoft.com/office/powerpoint/2010/main" val="31416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UCL Kazakhstan">
  <a:themeElements>
    <a:clrScheme name="UCL Kazakhsta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L Kazakhsta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CL Kazakhsta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10424</TotalTime>
  <Words>553</Words>
  <Application>Microsoft Office PowerPoint</Application>
  <PresentationFormat>Widescreen</PresentationFormat>
  <Paragraphs>91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Times New Roman</vt:lpstr>
      <vt:lpstr>Courier New</vt:lpstr>
      <vt:lpstr>Wingdings 2</vt:lpstr>
      <vt:lpstr>Helvetica</vt:lpstr>
      <vt:lpstr>Calibri</vt:lpstr>
      <vt:lpstr>Gill Sans MT</vt:lpstr>
      <vt:lpstr>Arial</vt:lpstr>
      <vt:lpstr>Dividend</vt:lpstr>
      <vt:lpstr>1_UCL Kazakhstan</vt:lpstr>
      <vt:lpstr> </vt:lpstr>
      <vt:lpstr>What is Latex?</vt:lpstr>
      <vt:lpstr>Why learn latex?</vt:lpstr>
      <vt:lpstr>Latex compiler</vt:lpstr>
      <vt:lpstr>Editor environment</vt:lpstr>
      <vt:lpstr>syntax</vt:lpstr>
      <vt:lpstr>Commenting </vt:lpstr>
      <vt:lpstr>Page set-up (margins)</vt:lpstr>
      <vt:lpstr>Title </vt:lpstr>
      <vt:lpstr>Page set-up (sectioning) </vt:lpstr>
      <vt:lpstr>Page style (headers/page numbering)</vt:lpstr>
      <vt:lpstr>Page set-up (paragraphs)</vt:lpstr>
      <vt:lpstr>Font sizes</vt:lpstr>
      <vt:lpstr>Font effects</vt:lpstr>
      <vt:lpstr>Mathematics:  type-setting/equations</vt:lpstr>
      <vt:lpstr>Mathematics:  type-setting/equations</vt:lpstr>
      <vt:lpstr>Mathematics:  type-setting/equations</vt:lpstr>
    </vt:vector>
  </TitlesOfParts>
  <Company>The University of Nottingham Ningbo 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LATEX</dc:title>
  <dc:creator>Heather Callaghan</dc:creator>
  <cp:lastModifiedBy>Aidin JALILZADEH</cp:lastModifiedBy>
  <cp:revision>295</cp:revision>
  <cp:lastPrinted>2020-03-13T05:36:27Z</cp:lastPrinted>
  <dcterms:created xsi:type="dcterms:W3CDTF">2020-03-10T06:29:02Z</dcterms:created>
  <dcterms:modified xsi:type="dcterms:W3CDTF">2022-03-03T08:02:17Z</dcterms:modified>
</cp:coreProperties>
</file>